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71" r:id="rId5"/>
    <p:sldId id="266" r:id="rId6"/>
    <p:sldId id="259" r:id="rId7"/>
    <p:sldId id="265" r:id="rId8"/>
    <p:sldId id="260" r:id="rId9"/>
    <p:sldId id="263" r:id="rId10"/>
    <p:sldId id="261" r:id="rId11"/>
    <p:sldId id="262" r:id="rId12"/>
    <p:sldId id="264"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84CA74-E5BC-4548-9A76-31B24742C4B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0366F2-8F50-4B67-8BCB-A3AB44AC1F30}">
      <dgm:prSet/>
      <dgm:spPr/>
      <dgm:t>
        <a:bodyPr/>
        <a:lstStyle/>
        <a:p>
          <a:r>
            <a:rPr lang="en-IN"/>
            <a:t>You can build a serverless web application </a:t>
          </a:r>
          <a:r>
            <a:rPr lang="en-IN" b="1"/>
            <a:t>by using several AWS services together</a:t>
          </a:r>
          <a:r>
            <a:rPr lang="en-IN"/>
            <a:t>. Each service is fully managed and does not require you to provision or manage servers. You only need to configure them together and upload your application code to AWS Lambda, a serverless compute service</a:t>
          </a:r>
          <a:endParaRPr lang="en-US"/>
        </a:p>
      </dgm:t>
    </dgm:pt>
    <dgm:pt modelId="{34F1A0B5-6C1C-4C9F-9C63-1E84503EBC5C}" type="parTrans" cxnId="{12A5A65E-C0A4-4FA0-95CB-70355889F2D4}">
      <dgm:prSet/>
      <dgm:spPr/>
      <dgm:t>
        <a:bodyPr/>
        <a:lstStyle/>
        <a:p>
          <a:endParaRPr lang="en-US"/>
        </a:p>
      </dgm:t>
    </dgm:pt>
    <dgm:pt modelId="{7308A2B4-105C-450D-90F4-03BC320AAF87}" type="sibTrans" cxnId="{12A5A65E-C0A4-4FA0-95CB-70355889F2D4}">
      <dgm:prSet/>
      <dgm:spPr/>
      <dgm:t>
        <a:bodyPr/>
        <a:lstStyle/>
        <a:p>
          <a:endParaRPr lang="en-US"/>
        </a:p>
      </dgm:t>
    </dgm:pt>
    <dgm:pt modelId="{1E968F24-40EE-41AD-ADCC-531993434B26}">
      <dgm:prSet/>
      <dgm:spPr/>
      <dgm:t>
        <a:bodyPr/>
        <a:lstStyle/>
        <a:p>
          <a:r>
            <a:rPr lang="en-IN" b="1"/>
            <a:t>Open-source framework for building serverless applications</a:t>
          </a:r>
          <a:r>
            <a:rPr lang="en-IN"/>
            <a:t>. It provides shorthand syntax to express functions, APIs, databases, and event source mappings. With just a few lines per resource, you can define the application you want and model it using YAML</a:t>
          </a:r>
          <a:endParaRPr lang="en-US"/>
        </a:p>
      </dgm:t>
    </dgm:pt>
    <dgm:pt modelId="{4528DB65-C70D-400F-8208-B8AACDCF4321}" type="parTrans" cxnId="{F5215E8F-16EF-4CC2-8B08-86F03AFE2ADE}">
      <dgm:prSet/>
      <dgm:spPr/>
      <dgm:t>
        <a:bodyPr/>
        <a:lstStyle/>
        <a:p>
          <a:endParaRPr lang="en-US"/>
        </a:p>
      </dgm:t>
    </dgm:pt>
    <dgm:pt modelId="{49CB5DF7-6728-448C-A62A-B97C04C51393}" type="sibTrans" cxnId="{F5215E8F-16EF-4CC2-8B08-86F03AFE2ADE}">
      <dgm:prSet/>
      <dgm:spPr/>
      <dgm:t>
        <a:bodyPr/>
        <a:lstStyle/>
        <a:p>
          <a:endParaRPr lang="en-US"/>
        </a:p>
      </dgm:t>
    </dgm:pt>
    <dgm:pt modelId="{C61F3C7A-1FFD-41D5-8BAA-93A29EFD1B91}">
      <dgm:prSet/>
      <dgm:spPr/>
      <dgm:t>
        <a:bodyPr/>
        <a:lstStyle/>
        <a:p>
          <a:r>
            <a:rPr lang="en-US"/>
            <a:t>The Wide Range of Secure &amp; Scalable </a:t>
          </a:r>
          <a:r>
            <a:rPr lang="en-US" i="1"/>
            <a:t>AWS</a:t>
          </a:r>
          <a:r>
            <a:rPr lang="en-US"/>
            <a:t> Webapp Hosting Options. Sign Up Today! Explore Low-Cost Ways To Deliver </a:t>
          </a:r>
          <a:r>
            <a:rPr lang="en-US" i="1"/>
            <a:t>Websites</a:t>
          </a:r>
          <a:r>
            <a:rPr lang="en-US"/>
            <a:t> &amp; </a:t>
          </a:r>
          <a:r>
            <a:rPr lang="en-US" i="1"/>
            <a:t>Web Applications With AWS</a:t>
          </a:r>
          <a:r>
            <a:rPr lang="en-US"/>
            <a:t>. Sign Up for Free! Services: Compute Capacity, Virtual Private Server, Automatic Distributio</a:t>
          </a:r>
        </a:p>
      </dgm:t>
    </dgm:pt>
    <dgm:pt modelId="{0A3B0C5B-80FF-45A6-8681-BF1B6C796969}" type="parTrans" cxnId="{9891C340-ABBA-41A8-A85D-49D523FE47C9}">
      <dgm:prSet/>
      <dgm:spPr/>
      <dgm:t>
        <a:bodyPr/>
        <a:lstStyle/>
        <a:p>
          <a:endParaRPr lang="en-US"/>
        </a:p>
      </dgm:t>
    </dgm:pt>
    <dgm:pt modelId="{B0704259-0EC3-4FBC-BFA7-47DC8F874825}" type="sibTrans" cxnId="{9891C340-ABBA-41A8-A85D-49D523FE47C9}">
      <dgm:prSet/>
      <dgm:spPr/>
      <dgm:t>
        <a:bodyPr/>
        <a:lstStyle/>
        <a:p>
          <a:endParaRPr lang="en-US"/>
        </a:p>
      </dgm:t>
    </dgm:pt>
    <dgm:pt modelId="{92F205EF-6DCA-40AA-84B9-16C7FC8AF545}" type="pres">
      <dgm:prSet presAssocID="{5584CA74-E5BC-4548-9A76-31B24742C4B1}" presName="root" presStyleCnt="0">
        <dgm:presLayoutVars>
          <dgm:dir/>
          <dgm:resizeHandles val="exact"/>
        </dgm:presLayoutVars>
      </dgm:prSet>
      <dgm:spPr/>
    </dgm:pt>
    <dgm:pt modelId="{29FEDCE8-60D8-48B5-B995-9783FC8A506A}" type="pres">
      <dgm:prSet presAssocID="{5E0366F2-8F50-4B67-8BCB-A3AB44AC1F30}" presName="compNode" presStyleCnt="0"/>
      <dgm:spPr/>
    </dgm:pt>
    <dgm:pt modelId="{CBC3F417-FDC1-4FDE-A6C9-1CD2729A9083}" type="pres">
      <dgm:prSet presAssocID="{5E0366F2-8F50-4B67-8BCB-A3AB44AC1F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138B612F-C168-490A-ACF4-BB07B26CF89E}" type="pres">
      <dgm:prSet presAssocID="{5E0366F2-8F50-4B67-8BCB-A3AB44AC1F30}" presName="spaceRect" presStyleCnt="0"/>
      <dgm:spPr/>
    </dgm:pt>
    <dgm:pt modelId="{E473637F-0838-4489-A798-A2E96C4F8963}" type="pres">
      <dgm:prSet presAssocID="{5E0366F2-8F50-4B67-8BCB-A3AB44AC1F30}" presName="textRect" presStyleLbl="revTx" presStyleIdx="0" presStyleCnt="3">
        <dgm:presLayoutVars>
          <dgm:chMax val="1"/>
          <dgm:chPref val="1"/>
        </dgm:presLayoutVars>
      </dgm:prSet>
      <dgm:spPr/>
    </dgm:pt>
    <dgm:pt modelId="{CA92A385-E024-4B44-86C0-192E495086C7}" type="pres">
      <dgm:prSet presAssocID="{7308A2B4-105C-450D-90F4-03BC320AAF87}" presName="sibTrans" presStyleCnt="0"/>
      <dgm:spPr/>
    </dgm:pt>
    <dgm:pt modelId="{4BE7F0CD-7DC1-432C-B2B4-A3AF01562794}" type="pres">
      <dgm:prSet presAssocID="{1E968F24-40EE-41AD-ADCC-531993434B26}" presName="compNode" presStyleCnt="0"/>
      <dgm:spPr/>
    </dgm:pt>
    <dgm:pt modelId="{FB4A6EAC-92AE-420D-ACCA-B7829E2B2D57}" type="pres">
      <dgm:prSet presAssocID="{1E968F24-40EE-41AD-ADCC-531993434B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A5477550-1691-420B-BD53-13268950446B}" type="pres">
      <dgm:prSet presAssocID="{1E968F24-40EE-41AD-ADCC-531993434B26}" presName="spaceRect" presStyleCnt="0"/>
      <dgm:spPr/>
    </dgm:pt>
    <dgm:pt modelId="{6CD17C2C-FA70-4A04-8105-F9F8AA7B5F58}" type="pres">
      <dgm:prSet presAssocID="{1E968F24-40EE-41AD-ADCC-531993434B26}" presName="textRect" presStyleLbl="revTx" presStyleIdx="1" presStyleCnt="3">
        <dgm:presLayoutVars>
          <dgm:chMax val="1"/>
          <dgm:chPref val="1"/>
        </dgm:presLayoutVars>
      </dgm:prSet>
      <dgm:spPr/>
    </dgm:pt>
    <dgm:pt modelId="{14501980-FD60-4E71-B3F9-AD36D67BF8AF}" type="pres">
      <dgm:prSet presAssocID="{49CB5DF7-6728-448C-A62A-B97C04C51393}" presName="sibTrans" presStyleCnt="0"/>
      <dgm:spPr/>
    </dgm:pt>
    <dgm:pt modelId="{68CE7378-89B6-4BA8-B0AE-CB906B25D2CE}" type="pres">
      <dgm:prSet presAssocID="{C61F3C7A-1FFD-41D5-8BAA-93A29EFD1B91}" presName="compNode" presStyleCnt="0"/>
      <dgm:spPr/>
    </dgm:pt>
    <dgm:pt modelId="{8E9051CA-6344-4F6D-9BE4-51EE1011FA4A}" type="pres">
      <dgm:prSet presAssocID="{C61F3C7A-1FFD-41D5-8BAA-93A29EFD1B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EE825DB8-B33B-4D58-8B71-250E069A3256}" type="pres">
      <dgm:prSet presAssocID="{C61F3C7A-1FFD-41D5-8BAA-93A29EFD1B91}" presName="spaceRect" presStyleCnt="0"/>
      <dgm:spPr/>
    </dgm:pt>
    <dgm:pt modelId="{E9956C89-2F98-43C7-A23B-FCB6C5FED9DF}" type="pres">
      <dgm:prSet presAssocID="{C61F3C7A-1FFD-41D5-8BAA-93A29EFD1B91}" presName="textRect" presStyleLbl="revTx" presStyleIdx="2" presStyleCnt="3">
        <dgm:presLayoutVars>
          <dgm:chMax val="1"/>
          <dgm:chPref val="1"/>
        </dgm:presLayoutVars>
      </dgm:prSet>
      <dgm:spPr/>
    </dgm:pt>
  </dgm:ptLst>
  <dgm:cxnLst>
    <dgm:cxn modelId="{9891C340-ABBA-41A8-A85D-49D523FE47C9}" srcId="{5584CA74-E5BC-4548-9A76-31B24742C4B1}" destId="{C61F3C7A-1FFD-41D5-8BAA-93A29EFD1B91}" srcOrd="2" destOrd="0" parTransId="{0A3B0C5B-80FF-45A6-8681-BF1B6C796969}" sibTransId="{B0704259-0EC3-4FBC-BFA7-47DC8F874825}"/>
    <dgm:cxn modelId="{12A5A65E-C0A4-4FA0-95CB-70355889F2D4}" srcId="{5584CA74-E5BC-4548-9A76-31B24742C4B1}" destId="{5E0366F2-8F50-4B67-8BCB-A3AB44AC1F30}" srcOrd="0" destOrd="0" parTransId="{34F1A0B5-6C1C-4C9F-9C63-1E84503EBC5C}" sibTransId="{7308A2B4-105C-450D-90F4-03BC320AAF87}"/>
    <dgm:cxn modelId="{51DB8688-6DF1-4FAB-B66E-DAAAA8DA73EF}" type="presOf" srcId="{1E968F24-40EE-41AD-ADCC-531993434B26}" destId="{6CD17C2C-FA70-4A04-8105-F9F8AA7B5F58}" srcOrd="0" destOrd="0" presId="urn:microsoft.com/office/officeart/2018/2/layout/IconLabelList"/>
    <dgm:cxn modelId="{F5215E8F-16EF-4CC2-8B08-86F03AFE2ADE}" srcId="{5584CA74-E5BC-4548-9A76-31B24742C4B1}" destId="{1E968F24-40EE-41AD-ADCC-531993434B26}" srcOrd="1" destOrd="0" parTransId="{4528DB65-C70D-400F-8208-B8AACDCF4321}" sibTransId="{49CB5DF7-6728-448C-A62A-B97C04C51393}"/>
    <dgm:cxn modelId="{D0DEBC99-0CC8-4345-810E-4597A63D9259}" type="presOf" srcId="{5E0366F2-8F50-4B67-8BCB-A3AB44AC1F30}" destId="{E473637F-0838-4489-A798-A2E96C4F8963}" srcOrd="0" destOrd="0" presId="urn:microsoft.com/office/officeart/2018/2/layout/IconLabelList"/>
    <dgm:cxn modelId="{F4AEFE99-1E14-41B6-A334-822C6C66F37B}" type="presOf" srcId="{5584CA74-E5BC-4548-9A76-31B24742C4B1}" destId="{92F205EF-6DCA-40AA-84B9-16C7FC8AF545}" srcOrd="0" destOrd="0" presId="urn:microsoft.com/office/officeart/2018/2/layout/IconLabelList"/>
    <dgm:cxn modelId="{FCA3D1FD-0745-433B-AE52-EC3BA898C381}" type="presOf" srcId="{C61F3C7A-1FFD-41D5-8BAA-93A29EFD1B91}" destId="{E9956C89-2F98-43C7-A23B-FCB6C5FED9DF}" srcOrd="0" destOrd="0" presId="urn:microsoft.com/office/officeart/2018/2/layout/IconLabelList"/>
    <dgm:cxn modelId="{36655550-5B54-4A19-99F6-223B2607675F}" type="presParOf" srcId="{92F205EF-6DCA-40AA-84B9-16C7FC8AF545}" destId="{29FEDCE8-60D8-48B5-B995-9783FC8A506A}" srcOrd="0" destOrd="0" presId="urn:microsoft.com/office/officeart/2018/2/layout/IconLabelList"/>
    <dgm:cxn modelId="{A59E8CB5-FE77-4D6E-9CA0-115C62B7643B}" type="presParOf" srcId="{29FEDCE8-60D8-48B5-B995-9783FC8A506A}" destId="{CBC3F417-FDC1-4FDE-A6C9-1CD2729A9083}" srcOrd="0" destOrd="0" presId="urn:microsoft.com/office/officeart/2018/2/layout/IconLabelList"/>
    <dgm:cxn modelId="{AC8874B1-6623-403B-88C3-45C0DCC82516}" type="presParOf" srcId="{29FEDCE8-60D8-48B5-B995-9783FC8A506A}" destId="{138B612F-C168-490A-ACF4-BB07B26CF89E}" srcOrd="1" destOrd="0" presId="urn:microsoft.com/office/officeart/2018/2/layout/IconLabelList"/>
    <dgm:cxn modelId="{65A05FEF-F685-4B7E-848C-1D5734C45008}" type="presParOf" srcId="{29FEDCE8-60D8-48B5-B995-9783FC8A506A}" destId="{E473637F-0838-4489-A798-A2E96C4F8963}" srcOrd="2" destOrd="0" presId="urn:microsoft.com/office/officeart/2018/2/layout/IconLabelList"/>
    <dgm:cxn modelId="{540375A2-F881-4699-A4B4-EAF917C694FC}" type="presParOf" srcId="{92F205EF-6DCA-40AA-84B9-16C7FC8AF545}" destId="{CA92A385-E024-4B44-86C0-192E495086C7}" srcOrd="1" destOrd="0" presId="urn:microsoft.com/office/officeart/2018/2/layout/IconLabelList"/>
    <dgm:cxn modelId="{06BD88B0-80B6-48EB-A9E9-55AD894B484E}" type="presParOf" srcId="{92F205EF-6DCA-40AA-84B9-16C7FC8AF545}" destId="{4BE7F0CD-7DC1-432C-B2B4-A3AF01562794}" srcOrd="2" destOrd="0" presId="urn:microsoft.com/office/officeart/2018/2/layout/IconLabelList"/>
    <dgm:cxn modelId="{00A2B73E-2F25-4E96-B128-9C371E47171D}" type="presParOf" srcId="{4BE7F0CD-7DC1-432C-B2B4-A3AF01562794}" destId="{FB4A6EAC-92AE-420D-ACCA-B7829E2B2D57}" srcOrd="0" destOrd="0" presId="urn:microsoft.com/office/officeart/2018/2/layout/IconLabelList"/>
    <dgm:cxn modelId="{48FE7D44-6EA4-4003-9A20-A9F973408756}" type="presParOf" srcId="{4BE7F0CD-7DC1-432C-B2B4-A3AF01562794}" destId="{A5477550-1691-420B-BD53-13268950446B}" srcOrd="1" destOrd="0" presId="urn:microsoft.com/office/officeart/2018/2/layout/IconLabelList"/>
    <dgm:cxn modelId="{A990F23E-127E-47C1-AD94-22AA5E73E515}" type="presParOf" srcId="{4BE7F0CD-7DC1-432C-B2B4-A3AF01562794}" destId="{6CD17C2C-FA70-4A04-8105-F9F8AA7B5F58}" srcOrd="2" destOrd="0" presId="urn:microsoft.com/office/officeart/2018/2/layout/IconLabelList"/>
    <dgm:cxn modelId="{4539BF92-C43B-48C9-9CB8-7BBC7A28145D}" type="presParOf" srcId="{92F205EF-6DCA-40AA-84B9-16C7FC8AF545}" destId="{14501980-FD60-4E71-B3F9-AD36D67BF8AF}" srcOrd="3" destOrd="0" presId="urn:microsoft.com/office/officeart/2018/2/layout/IconLabelList"/>
    <dgm:cxn modelId="{C5342E83-B643-4F46-96D4-67586AC09992}" type="presParOf" srcId="{92F205EF-6DCA-40AA-84B9-16C7FC8AF545}" destId="{68CE7378-89B6-4BA8-B0AE-CB906B25D2CE}" srcOrd="4" destOrd="0" presId="urn:microsoft.com/office/officeart/2018/2/layout/IconLabelList"/>
    <dgm:cxn modelId="{9F7A5C26-CDB4-460B-A655-80F7AC1A73D8}" type="presParOf" srcId="{68CE7378-89B6-4BA8-B0AE-CB906B25D2CE}" destId="{8E9051CA-6344-4F6D-9BE4-51EE1011FA4A}" srcOrd="0" destOrd="0" presId="urn:microsoft.com/office/officeart/2018/2/layout/IconLabelList"/>
    <dgm:cxn modelId="{003CD696-A180-49AD-8DFA-AD5585BD019F}" type="presParOf" srcId="{68CE7378-89B6-4BA8-B0AE-CB906B25D2CE}" destId="{EE825DB8-B33B-4D58-8B71-250E069A3256}" srcOrd="1" destOrd="0" presId="urn:microsoft.com/office/officeart/2018/2/layout/IconLabelList"/>
    <dgm:cxn modelId="{261B0023-26F6-4188-BEC0-3B5AC050E96F}" type="presParOf" srcId="{68CE7378-89B6-4BA8-B0AE-CB906B25D2CE}" destId="{E9956C89-2F98-43C7-A23B-FCB6C5FED9D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3F417-FDC1-4FDE-A6C9-1CD2729A9083}">
      <dsp:nvSpPr>
        <dsp:cNvPr id="0" name=""/>
        <dsp:cNvSpPr/>
      </dsp:nvSpPr>
      <dsp:spPr>
        <a:xfrm>
          <a:off x="916987" y="372185"/>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73637F-0838-4489-A798-A2E96C4F8963}">
      <dsp:nvSpPr>
        <dsp:cNvPr id="0" name=""/>
        <dsp:cNvSpPr/>
      </dsp:nvSpPr>
      <dsp:spPr>
        <a:xfrm>
          <a:off x="34392" y="2226206"/>
          <a:ext cx="3209437"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You can build a serverless web application </a:t>
          </a:r>
          <a:r>
            <a:rPr lang="en-IN" sz="1100" b="1" kern="1200"/>
            <a:t>by using several AWS services together</a:t>
          </a:r>
          <a:r>
            <a:rPr lang="en-IN" sz="1100" kern="1200"/>
            <a:t>. Each service is fully managed and does not require you to provision or manage servers. You only need to configure them together and upload your application code to AWS Lambda, a serverless compute service</a:t>
          </a:r>
          <a:endParaRPr lang="en-US" sz="1100" kern="1200"/>
        </a:p>
      </dsp:txBody>
      <dsp:txXfrm>
        <a:off x="34392" y="2226206"/>
        <a:ext cx="3209437" cy="877500"/>
      </dsp:txXfrm>
    </dsp:sp>
    <dsp:sp modelId="{FB4A6EAC-92AE-420D-ACCA-B7829E2B2D57}">
      <dsp:nvSpPr>
        <dsp:cNvPr id="0" name=""/>
        <dsp:cNvSpPr/>
      </dsp:nvSpPr>
      <dsp:spPr>
        <a:xfrm>
          <a:off x="4688076" y="372185"/>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D17C2C-FA70-4A04-8105-F9F8AA7B5F58}">
      <dsp:nvSpPr>
        <dsp:cNvPr id="0" name=""/>
        <dsp:cNvSpPr/>
      </dsp:nvSpPr>
      <dsp:spPr>
        <a:xfrm>
          <a:off x="3805481" y="2226206"/>
          <a:ext cx="3209437"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1" kern="1200"/>
            <a:t>Open-source framework for building serverless applications</a:t>
          </a:r>
          <a:r>
            <a:rPr lang="en-IN" sz="1100" kern="1200"/>
            <a:t>. It provides shorthand syntax to express functions, APIs, databases, and event source mappings. With just a few lines per resource, you can define the application you want and model it using YAML</a:t>
          </a:r>
          <a:endParaRPr lang="en-US" sz="1100" kern="1200"/>
        </a:p>
      </dsp:txBody>
      <dsp:txXfrm>
        <a:off x="3805481" y="2226206"/>
        <a:ext cx="3209437" cy="877500"/>
      </dsp:txXfrm>
    </dsp:sp>
    <dsp:sp modelId="{8E9051CA-6344-4F6D-9BE4-51EE1011FA4A}">
      <dsp:nvSpPr>
        <dsp:cNvPr id="0" name=""/>
        <dsp:cNvSpPr/>
      </dsp:nvSpPr>
      <dsp:spPr>
        <a:xfrm>
          <a:off x="8459165" y="372185"/>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956C89-2F98-43C7-A23B-FCB6C5FED9DF}">
      <dsp:nvSpPr>
        <dsp:cNvPr id="0" name=""/>
        <dsp:cNvSpPr/>
      </dsp:nvSpPr>
      <dsp:spPr>
        <a:xfrm>
          <a:off x="7576570" y="2226206"/>
          <a:ext cx="3209437"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Wide Range of Secure &amp; Scalable </a:t>
          </a:r>
          <a:r>
            <a:rPr lang="en-US" sz="1100" i="1" kern="1200"/>
            <a:t>AWS</a:t>
          </a:r>
          <a:r>
            <a:rPr lang="en-US" sz="1100" kern="1200"/>
            <a:t> Webapp Hosting Options. Sign Up Today! Explore Low-Cost Ways To Deliver </a:t>
          </a:r>
          <a:r>
            <a:rPr lang="en-US" sz="1100" i="1" kern="1200"/>
            <a:t>Websites</a:t>
          </a:r>
          <a:r>
            <a:rPr lang="en-US" sz="1100" kern="1200"/>
            <a:t> &amp; </a:t>
          </a:r>
          <a:r>
            <a:rPr lang="en-US" sz="1100" i="1" kern="1200"/>
            <a:t>Web Applications With AWS</a:t>
          </a:r>
          <a:r>
            <a:rPr lang="en-US" sz="1100" kern="1200"/>
            <a:t>. Sign Up for Free! Services: Compute Capacity, Virtual Private Server, Automatic Distributio</a:t>
          </a:r>
        </a:p>
      </dsp:txBody>
      <dsp:txXfrm>
        <a:off x="7576570" y="2226206"/>
        <a:ext cx="3209437" cy="87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4/15/2023</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18512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4/15/2023</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0971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4/15/2023</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89745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4/15/2023</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961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4/15/2023</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177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4/15/2023</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5780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4/15/2023</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0393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4/15/2023</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597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4/15/2023</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9193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4/15/2023</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592701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4/15/2023</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520010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4/15/2023</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38658031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91C9781-1BFB-4400-A1AC-1BEAE672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CAB32CAD-5F08-4EE4-B80D-A9E62A650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67818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D43C1-2DF4-63FC-7E9B-7F3A58AC3B5E}"/>
              </a:ext>
            </a:extLst>
          </p:cNvPr>
          <p:cNvSpPr>
            <a:spLocks noGrp="1"/>
          </p:cNvSpPr>
          <p:nvPr>
            <p:ph type="ctrTitle"/>
          </p:nvPr>
        </p:nvSpPr>
        <p:spPr>
          <a:xfrm>
            <a:off x="828676" y="1047750"/>
            <a:ext cx="5819774" cy="1038225"/>
          </a:xfrm>
        </p:spPr>
        <p:txBody>
          <a:bodyPr>
            <a:normAutofit fontScale="90000"/>
          </a:bodyPr>
          <a:lstStyle/>
          <a:p>
            <a:r>
              <a:rPr lang="en-IN" b="1" dirty="0">
                <a:solidFill>
                  <a:schemeClr val="bg2"/>
                </a:solidFill>
              </a:rPr>
              <a:t>Cloud &amp; serverless computing  </a:t>
            </a:r>
          </a:p>
        </p:txBody>
      </p:sp>
      <p:sp>
        <p:nvSpPr>
          <p:cNvPr id="3" name="Subtitle 2">
            <a:extLst>
              <a:ext uri="{FF2B5EF4-FFF2-40B4-BE49-F238E27FC236}">
                <a16:creationId xmlns:a16="http://schemas.microsoft.com/office/drawing/2014/main" id="{70AF7252-AB99-2082-8E6F-7203E63009D4}"/>
              </a:ext>
            </a:extLst>
          </p:cNvPr>
          <p:cNvSpPr>
            <a:spLocks noGrp="1"/>
          </p:cNvSpPr>
          <p:nvPr>
            <p:ph type="subTitle" idx="1"/>
          </p:nvPr>
        </p:nvSpPr>
        <p:spPr>
          <a:xfrm>
            <a:off x="828676" y="2771776"/>
            <a:ext cx="5953124" cy="2714626"/>
          </a:xfrm>
        </p:spPr>
        <p:txBody>
          <a:bodyPr>
            <a:normAutofit/>
          </a:bodyPr>
          <a:lstStyle/>
          <a:p>
            <a:r>
              <a:rPr lang="en-IN" dirty="0">
                <a:solidFill>
                  <a:schemeClr val="bg1"/>
                </a:solidFill>
              </a:rPr>
              <a:t>PROJECT TITLE:</a:t>
            </a:r>
          </a:p>
          <a:p>
            <a:r>
              <a:rPr lang="en-IN" dirty="0">
                <a:solidFill>
                  <a:schemeClr val="bg1"/>
                </a:solidFill>
              </a:rPr>
              <a:t>USING AWS –BUILDING A SERVERLESS WEB APPLICATION</a:t>
            </a:r>
          </a:p>
          <a:p>
            <a:r>
              <a:rPr lang="en-IN" sz="1400" dirty="0">
                <a:solidFill>
                  <a:schemeClr val="bg1"/>
                </a:solidFill>
              </a:rPr>
              <a:t>                                                                              </a:t>
            </a:r>
          </a:p>
          <a:p>
            <a:r>
              <a:rPr lang="en-IN" sz="1400" dirty="0">
                <a:solidFill>
                  <a:schemeClr val="bg1"/>
                </a:solidFill>
              </a:rPr>
              <a:t>                                                                                                 GARAPATI SRINIJA </a:t>
            </a:r>
          </a:p>
          <a:p>
            <a:r>
              <a:rPr lang="en-IN" sz="1800" dirty="0">
                <a:solidFill>
                  <a:schemeClr val="bg1"/>
                </a:solidFill>
              </a:rPr>
              <a:t>                                                                          2000031388</a:t>
            </a:r>
          </a:p>
        </p:txBody>
      </p:sp>
      <p:pic>
        <p:nvPicPr>
          <p:cNvPr id="19" name="Picture 3" descr="School desk with books and pencils with chalkboard in background">
            <a:extLst>
              <a:ext uri="{FF2B5EF4-FFF2-40B4-BE49-F238E27FC236}">
                <a16:creationId xmlns:a16="http://schemas.microsoft.com/office/drawing/2014/main" id="{E0F8243A-7492-0C84-C9FA-F65EF0602E51}"/>
              </a:ext>
            </a:extLst>
          </p:cNvPr>
          <p:cNvPicPr>
            <a:picLocks noChangeAspect="1"/>
          </p:cNvPicPr>
          <p:nvPr/>
        </p:nvPicPr>
        <p:blipFill rotWithShape="1">
          <a:blip r:embed="rId2"/>
          <a:srcRect l="52755" r="7936" b="-1"/>
          <a:stretch/>
        </p:blipFill>
        <p:spPr>
          <a:xfrm>
            <a:off x="8153401" y="10"/>
            <a:ext cx="4038600" cy="6857990"/>
          </a:xfrm>
          <a:prstGeom prst="rect">
            <a:avLst/>
          </a:prstGeom>
        </p:spPr>
      </p:pic>
    </p:spTree>
    <p:extLst>
      <p:ext uri="{BB962C8B-B14F-4D97-AF65-F5344CB8AC3E}">
        <p14:creationId xmlns:p14="http://schemas.microsoft.com/office/powerpoint/2010/main" val="1325968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4D40F-456C-95C8-35E0-CC5E102B9B5F}"/>
              </a:ext>
            </a:extLst>
          </p:cNvPr>
          <p:cNvPicPr>
            <a:picLocks noChangeAspect="1"/>
          </p:cNvPicPr>
          <p:nvPr/>
        </p:nvPicPr>
        <p:blipFill>
          <a:blip r:embed="rId2"/>
          <a:stretch>
            <a:fillRect/>
          </a:stretch>
        </p:blipFill>
        <p:spPr>
          <a:xfrm>
            <a:off x="2371725" y="1500485"/>
            <a:ext cx="8229600" cy="4675762"/>
          </a:xfrm>
          <a:prstGeom prst="rect">
            <a:avLst/>
          </a:prstGeom>
        </p:spPr>
      </p:pic>
      <p:sp>
        <p:nvSpPr>
          <p:cNvPr id="4" name="TextBox 3">
            <a:extLst>
              <a:ext uri="{FF2B5EF4-FFF2-40B4-BE49-F238E27FC236}">
                <a16:creationId xmlns:a16="http://schemas.microsoft.com/office/drawing/2014/main" id="{CF41F373-9F12-8956-7B9E-391687065125}"/>
              </a:ext>
            </a:extLst>
          </p:cNvPr>
          <p:cNvSpPr txBox="1"/>
          <p:nvPr/>
        </p:nvSpPr>
        <p:spPr>
          <a:xfrm>
            <a:off x="2234558" y="847725"/>
            <a:ext cx="7722883" cy="400110"/>
          </a:xfrm>
          <a:prstGeom prst="rect">
            <a:avLst/>
          </a:prstGeom>
          <a:noFill/>
        </p:spPr>
        <p:txBody>
          <a:bodyPr wrap="none" rtlCol="0">
            <a:spAutoFit/>
          </a:bodyPr>
          <a:lstStyle/>
          <a:p>
            <a:r>
              <a:rPr lang="en-US" sz="2000" dirty="0"/>
              <a:t>STEP-5 Create a Cloud9 environment: In the AWS Management Console</a:t>
            </a:r>
            <a:endParaRPr lang="en-IN" sz="2000" dirty="0"/>
          </a:p>
        </p:txBody>
      </p:sp>
    </p:spTree>
    <p:extLst>
      <p:ext uri="{BB962C8B-B14F-4D97-AF65-F5344CB8AC3E}">
        <p14:creationId xmlns:p14="http://schemas.microsoft.com/office/powerpoint/2010/main" val="348960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93B1B-9AB5-DCC9-DA31-3C179A54C969}"/>
              </a:ext>
            </a:extLst>
          </p:cNvPr>
          <p:cNvPicPr>
            <a:picLocks noChangeAspect="1"/>
          </p:cNvPicPr>
          <p:nvPr/>
        </p:nvPicPr>
        <p:blipFill>
          <a:blip r:embed="rId2"/>
          <a:stretch>
            <a:fillRect/>
          </a:stretch>
        </p:blipFill>
        <p:spPr>
          <a:xfrm>
            <a:off x="2819399" y="1535329"/>
            <a:ext cx="8043323" cy="4648539"/>
          </a:xfrm>
          <a:prstGeom prst="rect">
            <a:avLst/>
          </a:prstGeom>
        </p:spPr>
      </p:pic>
      <p:sp>
        <p:nvSpPr>
          <p:cNvPr id="4" name="TextBox 3">
            <a:extLst>
              <a:ext uri="{FF2B5EF4-FFF2-40B4-BE49-F238E27FC236}">
                <a16:creationId xmlns:a16="http://schemas.microsoft.com/office/drawing/2014/main" id="{6BAEE1AA-A826-05A1-D9EB-DA206A4A340D}"/>
              </a:ext>
            </a:extLst>
          </p:cNvPr>
          <p:cNvSpPr txBox="1"/>
          <p:nvPr/>
        </p:nvSpPr>
        <p:spPr>
          <a:xfrm>
            <a:off x="2819399" y="819150"/>
            <a:ext cx="9131474" cy="369332"/>
          </a:xfrm>
          <a:prstGeom prst="rect">
            <a:avLst/>
          </a:prstGeom>
          <a:noFill/>
        </p:spPr>
        <p:txBody>
          <a:bodyPr wrap="none" rtlCol="0">
            <a:spAutoFit/>
          </a:bodyPr>
          <a:lstStyle/>
          <a:p>
            <a:r>
              <a:rPr lang="en-US" dirty="0"/>
              <a:t>STEP-6 Create a DynamoDB table: Create a DynamoDB table to store data for your application.</a:t>
            </a:r>
            <a:endParaRPr lang="en-IN" dirty="0"/>
          </a:p>
        </p:txBody>
      </p:sp>
    </p:spTree>
    <p:extLst>
      <p:ext uri="{BB962C8B-B14F-4D97-AF65-F5344CB8AC3E}">
        <p14:creationId xmlns:p14="http://schemas.microsoft.com/office/powerpoint/2010/main" val="247470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3E2ED3-127E-AA34-FEFD-499D12471948}"/>
              </a:ext>
            </a:extLst>
          </p:cNvPr>
          <p:cNvPicPr>
            <a:picLocks noChangeAspect="1"/>
          </p:cNvPicPr>
          <p:nvPr/>
        </p:nvPicPr>
        <p:blipFill>
          <a:blip r:embed="rId2"/>
          <a:stretch>
            <a:fillRect/>
          </a:stretch>
        </p:blipFill>
        <p:spPr>
          <a:xfrm>
            <a:off x="2400300" y="1570843"/>
            <a:ext cx="8477664" cy="4262475"/>
          </a:xfrm>
          <a:prstGeom prst="rect">
            <a:avLst/>
          </a:prstGeom>
        </p:spPr>
      </p:pic>
      <p:sp>
        <p:nvSpPr>
          <p:cNvPr id="4" name="TextBox 3">
            <a:extLst>
              <a:ext uri="{FF2B5EF4-FFF2-40B4-BE49-F238E27FC236}">
                <a16:creationId xmlns:a16="http://schemas.microsoft.com/office/drawing/2014/main" id="{BD869DB8-2972-B359-ABC6-310457B9B5D6}"/>
              </a:ext>
            </a:extLst>
          </p:cNvPr>
          <p:cNvSpPr txBox="1"/>
          <p:nvPr/>
        </p:nvSpPr>
        <p:spPr>
          <a:xfrm>
            <a:off x="4924425" y="1200150"/>
            <a:ext cx="184731" cy="369332"/>
          </a:xfrm>
          <a:prstGeom prst="rect">
            <a:avLst/>
          </a:prstGeom>
          <a:noFill/>
        </p:spPr>
        <p:txBody>
          <a:bodyPr wrap="none" rtlCol="0">
            <a:spAutoFit/>
          </a:bodyPr>
          <a:lstStyle/>
          <a:p>
            <a:endParaRPr lang="en-IN" dirty="0"/>
          </a:p>
        </p:txBody>
      </p:sp>
      <p:sp>
        <p:nvSpPr>
          <p:cNvPr id="5" name="TextBox 4">
            <a:extLst>
              <a:ext uri="{FF2B5EF4-FFF2-40B4-BE49-F238E27FC236}">
                <a16:creationId xmlns:a16="http://schemas.microsoft.com/office/drawing/2014/main" id="{B7BBBC64-589D-FCFA-75F0-44120F1811A4}"/>
              </a:ext>
            </a:extLst>
          </p:cNvPr>
          <p:cNvSpPr txBox="1"/>
          <p:nvPr/>
        </p:nvSpPr>
        <p:spPr>
          <a:xfrm>
            <a:off x="1955061" y="840016"/>
            <a:ext cx="9368142" cy="369332"/>
          </a:xfrm>
          <a:prstGeom prst="rect">
            <a:avLst/>
          </a:prstGeom>
          <a:noFill/>
        </p:spPr>
        <p:txBody>
          <a:bodyPr wrap="none" rtlCol="0">
            <a:spAutoFit/>
          </a:bodyPr>
          <a:lstStyle/>
          <a:p>
            <a:r>
              <a:rPr lang="en-IN" dirty="0"/>
              <a:t>STEP -7 </a:t>
            </a:r>
            <a:r>
              <a:rPr lang="en-US" dirty="0"/>
              <a:t>Integrate API Gateway with Amplify: Connect your API Gateway APIs to your Amplify app. </a:t>
            </a:r>
            <a:endParaRPr lang="en-IN" dirty="0"/>
          </a:p>
        </p:txBody>
      </p:sp>
    </p:spTree>
    <p:extLst>
      <p:ext uri="{BB962C8B-B14F-4D97-AF65-F5344CB8AC3E}">
        <p14:creationId xmlns:p14="http://schemas.microsoft.com/office/powerpoint/2010/main" val="2507475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5B34C-D730-3685-4448-536EDAD59B6D}"/>
              </a:ext>
            </a:extLst>
          </p:cNvPr>
          <p:cNvPicPr>
            <a:picLocks noChangeAspect="1"/>
          </p:cNvPicPr>
          <p:nvPr/>
        </p:nvPicPr>
        <p:blipFill>
          <a:blip r:embed="rId2"/>
          <a:stretch>
            <a:fillRect/>
          </a:stretch>
        </p:blipFill>
        <p:spPr>
          <a:xfrm>
            <a:off x="2314574" y="1244176"/>
            <a:ext cx="8582441" cy="4958744"/>
          </a:xfrm>
          <a:prstGeom prst="rect">
            <a:avLst/>
          </a:prstGeom>
        </p:spPr>
      </p:pic>
    </p:spTree>
    <p:extLst>
      <p:ext uri="{BB962C8B-B14F-4D97-AF65-F5344CB8AC3E}">
        <p14:creationId xmlns:p14="http://schemas.microsoft.com/office/powerpoint/2010/main" val="2472354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D91F4-A4E2-FC64-CE16-452F5ED2A3A8}"/>
              </a:ext>
            </a:extLst>
          </p:cNvPr>
          <p:cNvPicPr>
            <a:picLocks noChangeAspect="1"/>
          </p:cNvPicPr>
          <p:nvPr/>
        </p:nvPicPr>
        <p:blipFill>
          <a:blip r:embed="rId2"/>
          <a:stretch>
            <a:fillRect/>
          </a:stretch>
        </p:blipFill>
        <p:spPr>
          <a:xfrm>
            <a:off x="1333087" y="708424"/>
            <a:ext cx="9525825" cy="5441152"/>
          </a:xfrm>
          <a:prstGeom prst="rect">
            <a:avLst/>
          </a:prstGeom>
        </p:spPr>
      </p:pic>
    </p:spTree>
    <p:extLst>
      <p:ext uri="{BB962C8B-B14F-4D97-AF65-F5344CB8AC3E}">
        <p14:creationId xmlns:p14="http://schemas.microsoft.com/office/powerpoint/2010/main" val="2264776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DC5A5-98C3-131A-3246-F09339D45F30}"/>
              </a:ext>
            </a:extLst>
          </p:cNvPr>
          <p:cNvPicPr>
            <a:picLocks noChangeAspect="1"/>
          </p:cNvPicPr>
          <p:nvPr/>
        </p:nvPicPr>
        <p:blipFill>
          <a:blip r:embed="rId2"/>
          <a:stretch>
            <a:fillRect/>
          </a:stretch>
        </p:blipFill>
        <p:spPr>
          <a:xfrm>
            <a:off x="1306415" y="723665"/>
            <a:ext cx="9579170" cy="5410669"/>
          </a:xfrm>
          <a:prstGeom prst="rect">
            <a:avLst/>
          </a:prstGeom>
        </p:spPr>
      </p:pic>
    </p:spTree>
    <p:extLst>
      <p:ext uri="{BB962C8B-B14F-4D97-AF65-F5344CB8AC3E}">
        <p14:creationId xmlns:p14="http://schemas.microsoft.com/office/powerpoint/2010/main" val="240720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FCB63A-7354-C872-653E-2E16B25FB48B}"/>
              </a:ext>
            </a:extLst>
          </p:cNvPr>
          <p:cNvSpPr txBox="1"/>
          <p:nvPr/>
        </p:nvSpPr>
        <p:spPr>
          <a:xfrm>
            <a:off x="685799" y="1333500"/>
            <a:ext cx="10658475" cy="3447098"/>
          </a:xfrm>
          <a:prstGeom prst="rect">
            <a:avLst/>
          </a:prstGeom>
          <a:noFill/>
        </p:spPr>
        <p:txBody>
          <a:bodyPr wrap="square">
            <a:spAutoFit/>
          </a:bodyPr>
          <a:lstStyle/>
          <a:p>
            <a:r>
              <a:rPr lang="en-IN" sz="2800" dirty="0"/>
              <a:t>                                       CONCLUSION</a:t>
            </a:r>
          </a:p>
          <a:p>
            <a:endParaRPr lang="en-IN" sz="2800" dirty="0"/>
          </a:p>
          <a:p>
            <a:pPr algn="just"/>
            <a:r>
              <a:rPr lang="en-IN" dirty="0"/>
              <a:t>  In conclusion, creating a serverless static web hosting in AWS using Cloud9, Amplify, </a:t>
            </a:r>
            <a:r>
              <a:rPr lang="en-IN" dirty="0" err="1"/>
              <a:t>CodeCommit</a:t>
            </a:r>
            <a:r>
              <a:rPr lang="en-IN" dirty="0"/>
              <a:t>, API Gateway, and DynamoDB offers a scalable, cost-effective, and efficient solution for hosting a website or web application. With these tools, you can easily set up a development environment, create and store your code in a secure repository, deploy your application using the Amplify CLI, and integrate it with API Gateway and DynamoDB to enable dynamic functionality. Moreover, the pay-per-use pricing model of these services allows you to only pay for the resources you use, which makes it an ideal choice for startups, small businesses, or anyone looking to host a website without incurring a lot of infrastructure costs. Overall, the combination of these AWS services offers a reliable, flexible, and easy-to-use solution for hosting a static website or web application in a serverless environment.  </a:t>
            </a:r>
          </a:p>
        </p:txBody>
      </p:sp>
    </p:spTree>
    <p:extLst>
      <p:ext uri="{BB962C8B-B14F-4D97-AF65-F5344CB8AC3E}">
        <p14:creationId xmlns:p14="http://schemas.microsoft.com/office/powerpoint/2010/main" val="1516720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E646A7-D148-4320-A501-0291AA75A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10820400" cy="13716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3874A-7BFA-8A01-41A5-BCA9EF339657}"/>
              </a:ext>
            </a:extLst>
          </p:cNvPr>
          <p:cNvSpPr>
            <a:spLocks noGrp="1"/>
          </p:cNvSpPr>
          <p:nvPr>
            <p:ph type="title"/>
          </p:nvPr>
        </p:nvSpPr>
        <p:spPr>
          <a:xfrm>
            <a:off x="1395045" y="947223"/>
            <a:ext cx="9394874" cy="928467"/>
          </a:xfrm>
        </p:spPr>
        <p:txBody>
          <a:bodyPr anchor="ctr">
            <a:normAutofit/>
          </a:bodyPr>
          <a:lstStyle/>
          <a:p>
            <a:pPr algn="ctr"/>
            <a:r>
              <a:rPr lang="en-IN"/>
              <a:t>                    overview</a:t>
            </a:r>
          </a:p>
        </p:txBody>
      </p:sp>
      <p:graphicFrame>
        <p:nvGraphicFramePr>
          <p:cNvPr id="5" name="Content Placeholder 2">
            <a:extLst>
              <a:ext uri="{FF2B5EF4-FFF2-40B4-BE49-F238E27FC236}">
                <a16:creationId xmlns:a16="http://schemas.microsoft.com/office/drawing/2014/main" id="{0B4F7219-CB66-7A97-F3FE-E1CA6F882343}"/>
              </a:ext>
            </a:extLst>
          </p:cNvPr>
          <p:cNvGraphicFramePr>
            <a:graphicFrameLocks noGrp="1"/>
          </p:cNvGraphicFramePr>
          <p:nvPr>
            <p:ph idx="1"/>
            <p:extLst>
              <p:ext uri="{D42A27DB-BD31-4B8C-83A1-F6EECF244321}">
                <p14:modId xmlns:p14="http://schemas.microsoft.com/office/powerpoint/2010/main" val="4243534724"/>
              </p:ext>
            </p:extLst>
          </p:nvPr>
        </p:nvGraphicFramePr>
        <p:xfrm>
          <a:off x="685800" y="2696308"/>
          <a:ext cx="10820400" cy="3475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704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6F620-AE58-3CAA-1AB3-4991B07A6294}"/>
              </a:ext>
            </a:extLst>
          </p:cNvPr>
          <p:cNvSpPr>
            <a:spLocks noGrp="1"/>
          </p:cNvSpPr>
          <p:nvPr>
            <p:ph type="title" idx="4294967295"/>
          </p:nvPr>
        </p:nvSpPr>
        <p:spPr>
          <a:xfrm>
            <a:off x="1371599" y="1010097"/>
            <a:ext cx="9486901" cy="1010088"/>
          </a:xfrm>
        </p:spPr>
        <p:txBody>
          <a:bodyPr vert="horz" lIns="91440" tIns="45720" rIns="91440" bIns="45720" rtlCol="0" anchor="b">
            <a:normAutofit/>
          </a:bodyPr>
          <a:lstStyle/>
          <a:p>
            <a:pPr algn="ctr"/>
            <a:r>
              <a:rPr lang="en-US" sz="3200" cap="all" spc="300"/>
              <a:t>      What you will accomplish</a:t>
            </a:r>
          </a:p>
        </p:txBody>
      </p:sp>
      <p:sp>
        <p:nvSpPr>
          <p:cNvPr id="3" name="Content Placeholder 2">
            <a:extLst>
              <a:ext uri="{FF2B5EF4-FFF2-40B4-BE49-F238E27FC236}">
                <a16:creationId xmlns:a16="http://schemas.microsoft.com/office/drawing/2014/main" id="{581AC22E-64FD-CB77-2404-9DF3C3BCA29F}"/>
              </a:ext>
            </a:extLst>
          </p:cNvPr>
          <p:cNvSpPr>
            <a:spLocks noGrp="1"/>
          </p:cNvSpPr>
          <p:nvPr>
            <p:ph idx="4294967295"/>
          </p:nvPr>
        </p:nvSpPr>
        <p:spPr>
          <a:xfrm>
            <a:off x="1371600" y="2206257"/>
            <a:ext cx="9486901" cy="3540642"/>
          </a:xfrm>
        </p:spPr>
        <p:txBody>
          <a:bodyPr vert="horz" lIns="91440" tIns="45720" rIns="91440" bIns="45720" rtlCol="0">
            <a:normAutofit/>
          </a:bodyPr>
          <a:lstStyle/>
          <a:p>
            <a:r>
              <a:rPr lang="en-US" dirty="0"/>
              <a:t>Creating a aws cloud9 environment</a:t>
            </a:r>
          </a:p>
          <a:p>
            <a:r>
              <a:rPr lang="en-US" dirty="0"/>
              <a:t>Create a serverless web application</a:t>
            </a:r>
          </a:p>
          <a:p>
            <a:r>
              <a:rPr lang="en-US" dirty="0"/>
              <a:t>Create a aws amplify</a:t>
            </a:r>
          </a:p>
          <a:p>
            <a:r>
              <a:rPr lang="en-US" dirty="0"/>
              <a:t>Create a amazon  Cognito</a:t>
            </a:r>
          </a:p>
          <a:p>
            <a:r>
              <a:rPr lang="en-US" dirty="0"/>
              <a:t>Create a amazon API gateway</a:t>
            </a:r>
          </a:p>
          <a:p>
            <a:r>
              <a:rPr lang="en-US" dirty="0"/>
              <a:t>Create a aws lambda </a:t>
            </a:r>
          </a:p>
        </p:txBody>
      </p:sp>
    </p:spTree>
    <p:extLst>
      <p:ext uri="{BB962C8B-B14F-4D97-AF65-F5344CB8AC3E}">
        <p14:creationId xmlns:p14="http://schemas.microsoft.com/office/powerpoint/2010/main" val="30606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4BE78-12FF-2D79-2B78-BB648172DD13}"/>
              </a:ext>
            </a:extLst>
          </p:cNvPr>
          <p:cNvPicPr>
            <a:picLocks noChangeAspect="1"/>
          </p:cNvPicPr>
          <p:nvPr/>
        </p:nvPicPr>
        <p:blipFill>
          <a:blip r:embed="rId2"/>
          <a:stretch>
            <a:fillRect/>
          </a:stretch>
        </p:blipFill>
        <p:spPr>
          <a:xfrm>
            <a:off x="3152774" y="2014537"/>
            <a:ext cx="7719773" cy="3709988"/>
          </a:xfrm>
          <a:prstGeom prst="rect">
            <a:avLst/>
          </a:prstGeom>
        </p:spPr>
      </p:pic>
      <p:sp>
        <p:nvSpPr>
          <p:cNvPr id="4" name="TextBox 3">
            <a:extLst>
              <a:ext uri="{FF2B5EF4-FFF2-40B4-BE49-F238E27FC236}">
                <a16:creationId xmlns:a16="http://schemas.microsoft.com/office/drawing/2014/main" id="{B3626B6E-4969-C2E9-39E2-FF7059D01BBA}"/>
              </a:ext>
            </a:extLst>
          </p:cNvPr>
          <p:cNvSpPr txBox="1"/>
          <p:nvPr/>
        </p:nvSpPr>
        <p:spPr>
          <a:xfrm>
            <a:off x="3629025" y="523875"/>
            <a:ext cx="5179238" cy="584775"/>
          </a:xfrm>
          <a:prstGeom prst="rect">
            <a:avLst/>
          </a:prstGeom>
          <a:noFill/>
        </p:spPr>
        <p:txBody>
          <a:bodyPr wrap="none" rtlCol="0">
            <a:spAutoFit/>
          </a:bodyPr>
          <a:lstStyle/>
          <a:p>
            <a:r>
              <a:rPr lang="en-IN" sz="3200" dirty="0"/>
              <a:t>ARCHITECTURE DIAGRAM </a:t>
            </a:r>
          </a:p>
        </p:txBody>
      </p:sp>
    </p:spTree>
    <p:extLst>
      <p:ext uri="{BB962C8B-B14F-4D97-AF65-F5344CB8AC3E}">
        <p14:creationId xmlns:p14="http://schemas.microsoft.com/office/powerpoint/2010/main" val="68485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06C5C-0B7D-0869-F46B-B766B56076FD}"/>
              </a:ext>
            </a:extLst>
          </p:cNvPr>
          <p:cNvPicPr>
            <a:picLocks noChangeAspect="1"/>
          </p:cNvPicPr>
          <p:nvPr/>
        </p:nvPicPr>
        <p:blipFill>
          <a:blip r:embed="rId2"/>
          <a:stretch>
            <a:fillRect/>
          </a:stretch>
        </p:blipFill>
        <p:spPr>
          <a:xfrm>
            <a:off x="1532358" y="2341089"/>
            <a:ext cx="8517672" cy="4302672"/>
          </a:xfrm>
          <a:prstGeom prst="rect">
            <a:avLst/>
          </a:prstGeom>
        </p:spPr>
      </p:pic>
      <p:sp>
        <p:nvSpPr>
          <p:cNvPr id="4" name="Title 3">
            <a:extLst>
              <a:ext uri="{FF2B5EF4-FFF2-40B4-BE49-F238E27FC236}">
                <a16:creationId xmlns:a16="http://schemas.microsoft.com/office/drawing/2014/main" id="{C9B49A26-4EB1-0025-B7C5-712125489607}"/>
              </a:ext>
            </a:extLst>
          </p:cNvPr>
          <p:cNvSpPr>
            <a:spLocks noGrp="1"/>
          </p:cNvSpPr>
          <p:nvPr>
            <p:ph type="title"/>
          </p:nvPr>
        </p:nvSpPr>
        <p:spPr/>
        <p:txBody>
          <a:bodyPr/>
          <a:lstStyle/>
          <a:p>
            <a:r>
              <a:rPr lang="en-IN" dirty="0"/>
              <a:t>STEP-1 CREATING CLOUD9</a:t>
            </a:r>
          </a:p>
        </p:txBody>
      </p:sp>
      <p:sp>
        <p:nvSpPr>
          <p:cNvPr id="5" name="Content Placeholder 4">
            <a:extLst>
              <a:ext uri="{FF2B5EF4-FFF2-40B4-BE49-F238E27FC236}">
                <a16:creationId xmlns:a16="http://schemas.microsoft.com/office/drawing/2014/main" id="{5C254DEE-F018-8647-A78E-F6ECE4E840A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998642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12B8A-AFEF-408A-6215-898D9DF37984}"/>
              </a:ext>
            </a:extLst>
          </p:cNvPr>
          <p:cNvPicPr>
            <a:picLocks noChangeAspect="1"/>
          </p:cNvPicPr>
          <p:nvPr/>
        </p:nvPicPr>
        <p:blipFill>
          <a:blip r:embed="rId2"/>
          <a:stretch>
            <a:fillRect/>
          </a:stretch>
        </p:blipFill>
        <p:spPr>
          <a:xfrm>
            <a:off x="2714625" y="1647463"/>
            <a:ext cx="7353300" cy="3874215"/>
          </a:xfrm>
          <a:prstGeom prst="rect">
            <a:avLst/>
          </a:prstGeom>
        </p:spPr>
      </p:pic>
      <p:sp>
        <p:nvSpPr>
          <p:cNvPr id="6" name="TextBox 5">
            <a:extLst>
              <a:ext uri="{FF2B5EF4-FFF2-40B4-BE49-F238E27FC236}">
                <a16:creationId xmlns:a16="http://schemas.microsoft.com/office/drawing/2014/main" id="{7776C8BA-B591-66FF-037E-4822CD0C93F1}"/>
              </a:ext>
            </a:extLst>
          </p:cNvPr>
          <p:cNvSpPr txBox="1"/>
          <p:nvPr/>
        </p:nvSpPr>
        <p:spPr>
          <a:xfrm>
            <a:off x="2714625" y="874657"/>
            <a:ext cx="6165534" cy="461665"/>
          </a:xfrm>
          <a:prstGeom prst="rect">
            <a:avLst/>
          </a:prstGeom>
          <a:noFill/>
        </p:spPr>
        <p:txBody>
          <a:bodyPr wrap="none" rtlCol="0">
            <a:spAutoFit/>
          </a:bodyPr>
          <a:lstStyle/>
          <a:p>
            <a:r>
              <a:rPr lang="en-IN" sz="2400" dirty="0"/>
              <a:t>Step-2 Creating a repository  in a </a:t>
            </a:r>
            <a:r>
              <a:rPr lang="en-IN" sz="2400" dirty="0" err="1"/>
              <a:t>CodeCommit</a:t>
            </a:r>
            <a:endParaRPr lang="en-IN" sz="2400" dirty="0"/>
          </a:p>
        </p:txBody>
      </p:sp>
    </p:spTree>
    <p:extLst>
      <p:ext uri="{BB962C8B-B14F-4D97-AF65-F5344CB8AC3E}">
        <p14:creationId xmlns:p14="http://schemas.microsoft.com/office/powerpoint/2010/main" val="2534320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D2FED-68C7-4B10-8899-D7B66FFE046E}"/>
              </a:ext>
            </a:extLst>
          </p:cNvPr>
          <p:cNvPicPr>
            <a:picLocks noChangeAspect="1"/>
          </p:cNvPicPr>
          <p:nvPr/>
        </p:nvPicPr>
        <p:blipFill>
          <a:blip r:embed="rId2"/>
          <a:stretch>
            <a:fillRect/>
          </a:stretch>
        </p:blipFill>
        <p:spPr>
          <a:xfrm>
            <a:off x="1291173" y="677941"/>
            <a:ext cx="9609653" cy="5502117"/>
          </a:xfrm>
          <a:prstGeom prst="rect">
            <a:avLst/>
          </a:prstGeom>
        </p:spPr>
      </p:pic>
    </p:spTree>
    <p:extLst>
      <p:ext uri="{BB962C8B-B14F-4D97-AF65-F5344CB8AC3E}">
        <p14:creationId xmlns:p14="http://schemas.microsoft.com/office/powerpoint/2010/main" val="3371662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F58691-475B-2A70-F138-E3A797F413EC}"/>
              </a:ext>
            </a:extLst>
          </p:cNvPr>
          <p:cNvPicPr>
            <a:picLocks noChangeAspect="1"/>
          </p:cNvPicPr>
          <p:nvPr/>
        </p:nvPicPr>
        <p:blipFill>
          <a:blip r:embed="rId2"/>
          <a:stretch>
            <a:fillRect/>
          </a:stretch>
        </p:blipFill>
        <p:spPr>
          <a:xfrm>
            <a:off x="2171360" y="1180905"/>
            <a:ext cx="7849280" cy="4496190"/>
          </a:xfrm>
          <a:prstGeom prst="rect">
            <a:avLst/>
          </a:prstGeom>
        </p:spPr>
      </p:pic>
      <p:sp>
        <p:nvSpPr>
          <p:cNvPr id="4" name="TextBox 3">
            <a:extLst>
              <a:ext uri="{FF2B5EF4-FFF2-40B4-BE49-F238E27FC236}">
                <a16:creationId xmlns:a16="http://schemas.microsoft.com/office/drawing/2014/main" id="{130D58BD-7F3A-BFB7-9AB5-A33FB288CFD9}"/>
              </a:ext>
            </a:extLst>
          </p:cNvPr>
          <p:cNvSpPr txBox="1"/>
          <p:nvPr/>
        </p:nvSpPr>
        <p:spPr>
          <a:xfrm>
            <a:off x="2457450" y="457200"/>
            <a:ext cx="4791953" cy="461665"/>
          </a:xfrm>
          <a:prstGeom prst="rect">
            <a:avLst/>
          </a:prstGeom>
          <a:noFill/>
        </p:spPr>
        <p:txBody>
          <a:bodyPr wrap="none" rtlCol="0">
            <a:spAutoFit/>
          </a:bodyPr>
          <a:lstStyle/>
          <a:p>
            <a:r>
              <a:rPr lang="en-IN" sz="2400" dirty="0"/>
              <a:t>Step3:successfully repository created</a:t>
            </a:r>
          </a:p>
        </p:txBody>
      </p:sp>
    </p:spTree>
    <p:extLst>
      <p:ext uri="{BB962C8B-B14F-4D97-AF65-F5344CB8AC3E}">
        <p14:creationId xmlns:p14="http://schemas.microsoft.com/office/powerpoint/2010/main" val="322814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693C1-0087-8653-D113-EB955BE4120C}"/>
              </a:ext>
            </a:extLst>
          </p:cNvPr>
          <p:cNvPicPr>
            <a:picLocks noChangeAspect="1"/>
          </p:cNvPicPr>
          <p:nvPr/>
        </p:nvPicPr>
        <p:blipFill>
          <a:blip r:embed="rId2"/>
          <a:stretch>
            <a:fillRect/>
          </a:stretch>
        </p:blipFill>
        <p:spPr>
          <a:xfrm>
            <a:off x="1895475" y="1386664"/>
            <a:ext cx="9035834" cy="4393309"/>
          </a:xfrm>
          <a:prstGeom prst="rect">
            <a:avLst/>
          </a:prstGeom>
        </p:spPr>
      </p:pic>
      <p:sp>
        <p:nvSpPr>
          <p:cNvPr id="4" name="TextBox 3">
            <a:extLst>
              <a:ext uri="{FF2B5EF4-FFF2-40B4-BE49-F238E27FC236}">
                <a16:creationId xmlns:a16="http://schemas.microsoft.com/office/drawing/2014/main" id="{3655AABA-B9D1-8EB1-0B2D-15DBBEC522FA}"/>
              </a:ext>
            </a:extLst>
          </p:cNvPr>
          <p:cNvSpPr txBox="1"/>
          <p:nvPr/>
        </p:nvSpPr>
        <p:spPr>
          <a:xfrm>
            <a:off x="1772570" y="581025"/>
            <a:ext cx="4507772" cy="584775"/>
          </a:xfrm>
          <a:prstGeom prst="rect">
            <a:avLst/>
          </a:prstGeom>
          <a:noFill/>
        </p:spPr>
        <p:txBody>
          <a:bodyPr wrap="none" rtlCol="0">
            <a:spAutoFit/>
          </a:bodyPr>
          <a:lstStyle/>
          <a:p>
            <a:r>
              <a:rPr lang="en-IN" sz="3200" dirty="0"/>
              <a:t>Step4-IAM user is created</a:t>
            </a:r>
          </a:p>
        </p:txBody>
      </p:sp>
    </p:spTree>
    <p:extLst>
      <p:ext uri="{BB962C8B-B14F-4D97-AF65-F5344CB8AC3E}">
        <p14:creationId xmlns:p14="http://schemas.microsoft.com/office/powerpoint/2010/main" val="846370645"/>
      </p:ext>
    </p:extLst>
  </p:cSld>
  <p:clrMapOvr>
    <a:masterClrMapping/>
  </p:clrMapOvr>
</p:sld>
</file>

<file path=ppt/theme/theme1.xml><?xml version="1.0" encoding="utf-8"?>
<a:theme xmlns:a="http://schemas.openxmlformats.org/drawingml/2006/main" name="ClassicFrameVTI">
  <a:themeElements>
    <a:clrScheme name="AnalogousFromLightSeedLeftStep">
      <a:dk1>
        <a:srgbClr val="000000"/>
      </a:dk1>
      <a:lt1>
        <a:srgbClr val="FFFFFF"/>
      </a:lt1>
      <a:dk2>
        <a:srgbClr val="21373A"/>
      </a:dk2>
      <a:lt2>
        <a:srgbClr val="E8E2E2"/>
      </a:lt2>
      <a:accent1>
        <a:srgbClr val="80A9A7"/>
      </a:accent1>
      <a:accent2>
        <a:srgbClr val="75AB91"/>
      </a:accent2>
      <a:accent3>
        <a:srgbClr val="81AC86"/>
      </a:accent3>
      <a:accent4>
        <a:srgbClr val="86AC76"/>
      </a:accent4>
      <a:accent5>
        <a:srgbClr val="9AA57D"/>
      </a:accent5>
      <a:accent6>
        <a:srgbClr val="A9A274"/>
      </a:accent6>
      <a:hlink>
        <a:srgbClr val="AE696D"/>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87</TotalTime>
  <Words>425</Words>
  <Application>Microsoft Office PowerPoint</Application>
  <PresentationFormat>Widescreen</PresentationFormat>
  <Paragraphs>28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Gill Sans MT</vt:lpstr>
      <vt:lpstr>Goudy Old Style</vt:lpstr>
      <vt:lpstr>ClassicFrameVTI</vt:lpstr>
      <vt:lpstr>Cloud &amp; serverless computing  </vt:lpstr>
      <vt:lpstr>                    overview</vt:lpstr>
      <vt:lpstr>      What you will accomplish</vt:lpstr>
      <vt:lpstr>PowerPoint Presentation</vt:lpstr>
      <vt:lpstr>STEP-1 CREATING CLOUD9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&amp; serverless computing  </dc:title>
  <dc:creator>srinija chowdary</dc:creator>
  <cp:lastModifiedBy>srinija chowdary</cp:lastModifiedBy>
  <cp:revision>1</cp:revision>
  <dcterms:created xsi:type="dcterms:W3CDTF">2023-04-15T17:11:02Z</dcterms:created>
  <dcterms:modified xsi:type="dcterms:W3CDTF">2023-04-15T18:38:59Z</dcterms:modified>
</cp:coreProperties>
</file>